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3" r:id="rId6"/>
    <p:sldId id="260" r:id="rId7"/>
    <p:sldId id="257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53" autoAdjust="0"/>
    <p:restoredTop sz="94660"/>
  </p:normalViewPr>
  <p:slideViewPr>
    <p:cSldViewPr snapToGrid="0">
      <p:cViewPr>
        <p:scale>
          <a:sx n="120" d="100"/>
          <a:sy n="120" d="100"/>
        </p:scale>
        <p:origin x="690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007B-BE6D-41A9-82BE-4A18D6D4FA3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EA22-3AAD-4206-B71E-11477465A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56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007B-BE6D-41A9-82BE-4A18D6D4FA3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EA22-3AAD-4206-B71E-11477465A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5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007B-BE6D-41A9-82BE-4A18D6D4FA3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EA22-3AAD-4206-B71E-11477465A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4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007B-BE6D-41A9-82BE-4A18D6D4FA3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EA22-3AAD-4206-B71E-11477465A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0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007B-BE6D-41A9-82BE-4A18D6D4FA3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EA22-3AAD-4206-B71E-11477465A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007B-BE6D-41A9-82BE-4A18D6D4FA3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EA22-3AAD-4206-B71E-11477465A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6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007B-BE6D-41A9-82BE-4A18D6D4FA3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EA22-3AAD-4206-B71E-11477465A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66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007B-BE6D-41A9-82BE-4A18D6D4FA3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EA22-3AAD-4206-B71E-11477465A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28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007B-BE6D-41A9-82BE-4A18D6D4FA3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EA22-3AAD-4206-B71E-11477465A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4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007B-BE6D-41A9-82BE-4A18D6D4FA3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EA22-3AAD-4206-B71E-11477465A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0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007B-BE6D-41A9-82BE-4A18D6D4FA3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EA22-3AAD-4206-B71E-11477465A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1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5007B-BE6D-41A9-82BE-4A18D6D4FA33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2EA22-3AAD-4206-B71E-11477465A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31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67357" y="4217859"/>
            <a:ext cx="343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Io</a:t>
            </a:r>
            <a:endParaRPr lang="en-US" sz="12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5857877" y="3143897"/>
            <a:ext cx="6193445" cy="3620485"/>
            <a:chOff x="5857877" y="3143897"/>
            <a:chExt cx="6193445" cy="36204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3775"/>
            <a:stretch/>
          </p:blipFill>
          <p:spPr>
            <a:xfrm>
              <a:off x="5857877" y="3143897"/>
              <a:ext cx="6193445" cy="362048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8189647" y="5197648"/>
              <a:ext cx="23191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Curious if this falloff matches the SO</a:t>
              </a:r>
              <a:r>
                <a:rPr lang="en-US" sz="1200" baseline="-25000" dirty="0" smtClean="0"/>
                <a:t>2</a:t>
              </a:r>
              <a:r>
                <a:rPr lang="en-US" sz="1200" dirty="0" smtClean="0"/>
                <a:t> collapse in Tsang et al (2015)? If so, perhaps SO</a:t>
              </a:r>
              <a:r>
                <a:rPr lang="en-US" sz="1200" baseline="-25000" dirty="0" smtClean="0"/>
                <a:t>2</a:t>
              </a:r>
              <a:r>
                <a:rPr lang="en-US" sz="1200" dirty="0" smtClean="0"/>
                <a:t> collisions support the Na atmosphere. Model Grava et al. (2014) vs SO</a:t>
              </a:r>
              <a:r>
                <a:rPr lang="en-US" sz="1200" baseline="-25000" dirty="0" smtClean="0"/>
                <a:t>2</a:t>
              </a:r>
              <a:r>
                <a:rPr lang="en-US" sz="1200" dirty="0" smtClean="0"/>
                <a:t>? </a:t>
              </a:r>
              <a:endParaRPr 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406533" y="4406762"/>
              <a:ext cx="17222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Rapid plunge! Volcanoes + torus electrons cannot be creating this sodium.</a:t>
              </a:r>
              <a:endParaRPr lang="en-US" sz="12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948787" y="-106771"/>
            <a:ext cx="6121628" cy="3443416"/>
            <a:chOff x="282373" y="36813"/>
            <a:chExt cx="6121628" cy="34434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373" y="36813"/>
              <a:ext cx="6121628" cy="3443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615920" y="1381902"/>
              <a:ext cx="3438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Io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11038" y="1452858"/>
              <a:ext cx="579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Earth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26390" y="449113"/>
              <a:ext cx="19057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Decreases </a:t>
              </a:r>
              <a:r>
                <a:rPr lang="en-US" sz="1200" smtClean="0"/>
                <a:t>by 3.5x </a:t>
              </a:r>
              <a:r>
                <a:rPr lang="en-US" sz="1200" dirty="0" smtClean="0"/>
                <a:t>to 4x </a:t>
              </a:r>
              <a:r>
                <a:rPr lang="en-US" sz="1200" dirty="0" smtClean="0">
                  <a:sym typeface="Wingdings" panose="05000000000000000000" pitchFamily="2" charset="2"/>
                </a:rPr>
                <a:t> </a:t>
              </a:r>
              <a:r>
                <a:rPr lang="en-US" sz="1200" dirty="0" smtClean="0"/>
                <a:t>A real decrease at Io of only </a:t>
              </a:r>
              <a:r>
                <a:rPr lang="en-US" sz="1200" smtClean="0"/>
                <a:t>~1.5x </a:t>
              </a:r>
              <a:r>
                <a:rPr lang="en-US" sz="1200" dirty="0" smtClean="0"/>
                <a:t>to 2x since Jupiter scatter is getting brighter.  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1992" y="2121877"/>
              <a:ext cx="579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Earth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04063" y="1891466"/>
              <a:ext cx="16877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No Io in the black lines below, just sampling the Jovian scatter at different distances from the limb</a:t>
              </a:r>
              <a:endParaRPr lang="en-US" sz="1200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 flipV="1">
              <a:off x="2876062" y="499629"/>
              <a:ext cx="1250329" cy="785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2778370" y="586154"/>
              <a:ext cx="1348020" cy="4652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471704" y="1372023"/>
              <a:ext cx="0" cy="1120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776135" y="1286478"/>
              <a:ext cx="0" cy="1120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467319" y="2398876"/>
              <a:ext cx="0" cy="1120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21260" y="-40492"/>
            <a:ext cx="5700584" cy="3206578"/>
            <a:chOff x="6246886" y="68443"/>
            <a:chExt cx="5700584" cy="3206578"/>
          </a:xfrm>
        </p:grpSpPr>
        <p:grpSp>
          <p:nvGrpSpPr>
            <p:cNvPr id="16" name="Group 15"/>
            <p:cNvGrpSpPr/>
            <p:nvPr/>
          </p:nvGrpSpPr>
          <p:grpSpPr>
            <a:xfrm>
              <a:off x="6246886" y="68443"/>
              <a:ext cx="5700584" cy="3206578"/>
              <a:chOff x="6367849" y="3361037"/>
              <a:chExt cx="5700584" cy="320657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7849" y="3361037"/>
                <a:ext cx="5700584" cy="3206578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535009" y="4108495"/>
                <a:ext cx="343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Io</a:t>
                </a:r>
                <a:endParaRPr lang="en-US" sz="12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127154" y="4494858"/>
                <a:ext cx="579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Earth</a:t>
                </a:r>
                <a:endParaRPr lang="en-US" sz="12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368981" y="3734977"/>
                <a:ext cx="14864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Tells us the Jupiter scatter brightened by ~2x as we tracked towards its limb </a:t>
                </a:r>
                <a:endParaRPr lang="en-US" sz="1200" dirty="0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9006191" y="2710061"/>
              <a:ext cx="579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Earth</a:t>
              </a:r>
              <a:endParaRPr lang="en-US" sz="1200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 flipV="1">
              <a:off x="9386914" y="547587"/>
              <a:ext cx="897796" cy="305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9349242" y="586154"/>
              <a:ext cx="898776" cy="3281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9234643" y="2636800"/>
              <a:ext cx="0" cy="1120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9234643" y="1134881"/>
              <a:ext cx="0" cy="1120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8565837" y="1070100"/>
              <a:ext cx="0" cy="1120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Connector 54"/>
          <p:cNvCxnSpPr/>
          <p:nvPr/>
        </p:nvCxnSpPr>
        <p:spPr>
          <a:xfrm flipV="1">
            <a:off x="2715050" y="4121394"/>
            <a:ext cx="0" cy="112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73" y="3124200"/>
            <a:ext cx="6121628" cy="344341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62025" y="337553"/>
            <a:ext cx="148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Normalized to unity, things look like they’re changing…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8677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65" y="10551"/>
            <a:ext cx="4285272" cy="34282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95" y="10551"/>
            <a:ext cx="4285272" cy="3428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566" y="3370475"/>
            <a:ext cx="4295906" cy="3436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294" y="3371892"/>
            <a:ext cx="4274107" cy="34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3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437" y="3237918"/>
            <a:ext cx="4446951" cy="3557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172" y="3237918"/>
            <a:ext cx="4446952" cy="3557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172" y="-156430"/>
            <a:ext cx="4446952" cy="35575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24565" y="3237918"/>
            <a:ext cx="2826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 I triplet 7.9 - 6.5 eV allowed transition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577614" y="3514917"/>
            <a:ext cx="2826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 I triplet 11.0 - 9.5 eV allowed transition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495553" y="95855"/>
            <a:ext cx="2826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 I triplet 10.7 - 9.1 eV allowed transition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211770" y="67819"/>
            <a:ext cx="42326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The plots below also apply smoothed and shifted Jupiter-disk spectrum to subtract off Jovian scattered light. If we co-add the residual, hints of allowed O I and S I triplets are there. Here are the 3 brightest </a:t>
            </a:r>
            <a:r>
              <a:rPr lang="en-US" sz="2000" dirty="0" err="1" smtClean="0"/>
              <a:t>multiplets</a:t>
            </a:r>
            <a:r>
              <a:rPr lang="en-US" sz="2000" dirty="0" smtClean="0"/>
              <a:t> that </a:t>
            </a:r>
            <a:r>
              <a:rPr lang="en-US" sz="2000" dirty="0" err="1" smtClean="0"/>
              <a:t>Ajello</a:t>
            </a:r>
            <a:r>
              <a:rPr lang="en-US" sz="2000" dirty="0" smtClean="0"/>
              <a:t> et al. (2008) measured from 25 eV electrons impacting SO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. These </a:t>
            </a:r>
            <a:r>
              <a:rPr lang="en-US" sz="2000" dirty="0" smtClean="0"/>
              <a:t>seem</a:t>
            </a:r>
            <a:r>
              <a:rPr lang="en-US" sz="2000" dirty="0" smtClean="0"/>
              <a:t> promising.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1459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0397" y="0"/>
            <a:ext cx="6430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Arial Black" panose="020B0A04020102020204" pitchFamily="34" charset="0"/>
              </a:rPr>
              <a:t>LBT First Look April 24</a:t>
            </a:r>
            <a:r>
              <a:rPr lang="en-US" sz="2000" baseline="30000" dirty="0" smtClean="0">
                <a:latin typeface="Arial Black" panose="020B0A04020102020204" pitchFamily="34" charset="0"/>
              </a:rPr>
              <a:t>th</a:t>
            </a:r>
            <a:r>
              <a:rPr lang="en-US" sz="2000" dirty="0" smtClean="0">
                <a:latin typeface="Arial Black" panose="020B0A04020102020204" pitchFamily="34" charset="0"/>
              </a:rPr>
              <a:t> Io Eclipse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294" y="422109"/>
            <a:ext cx="4222745" cy="23752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257" y="422109"/>
            <a:ext cx="4222745" cy="23752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08" y="422109"/>
            <a:ext cx="4222745" cy="23752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111" y="2819402"/>
            <a:ext cx="4256501" cy="23942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603" y="2819402"/>
            <a:ext cx="4256501" cy="23942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8669" y="2819402"/>
            <a:ext cx="4256501" cy="239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23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0397" y="0"/>
            <a:ext cx="6430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Arial Black" panose="020B0A04020102020204" pitchFamily="34" charset="0"/>
              </a:rPr>
              <a:t>LBT First Look April 24</a:t>
            </a:r>
            <a:r>
              <a:rPr lang="en-US" sz="2000" baseline="30000" dirty="0" smtClean="0">
                <a:latin typeface="Arial Black" panose="020B0A04020102020204" pitchFamily="34" charset="0"/>
              </a:rPr>
              <a:t>th</a:t>
            </a:r>
            <a:r>
              <a:rPr lang="en-US" sz="2000" dirty="0" smtClean="0">
                <a:latin typeface="Arial Black" panose="020B0A04020102020204" pitchFamily="34" charset="0"/>
              </a:rPr>
              <a:t> Io Eclipse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294" y="422109"/>
            <a:ext cx="4222745" cy="23752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257" y="422109"/>
            <a:ext cx="4222745" cy="23752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08" y="422109"/>
            <a:ext cx="4222745" cy="23752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111" y="2819402"/>
            <a:ext cx="4256501" cy="23942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603" y="2819402"/>
            <a:ext cx="4256501" cy="23942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8669" y="2819402"/>
            <a:ext cx="4256501" cy="239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08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54" y="-74262"/>
            <a:ext cx="5107633" cy="35753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3" y="3286484"/>
            <a:ext cx="5107633" cy="35753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2300"/>
          <a:stretch/>
        </p:blipFill>
        <p:spPr>
          <a:xfrm>
            <a:off x="4942702" y="444842"/>
            <a:ext cx="7698261" cy="55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6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21" t="11994" r="74423" b="14844"/>
          <a:stretch/>
        </p:blipFill>
        <p:spPr>
          <a:xfrm>
            <a:off x="2250830" y="3181810"/>
            <a:ext cx="4149971" cy="37525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56" t="9715" r="74295" b="13704"/>
          <a:stretch/>
        </p:blipFill>
        <p:spPr>
          <a:xfrm>
            <a:off x="2250830" y="40653"/>
            <a:ext cx="4149971" cy="3894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756" t="10171" r="74487" b="14160"/>
          <a:stretch/>
        </p:blipFill>
        <p:spPr>
          <a:xfrm>
            <a:off x="6400801" y="3004477"/>
            <a:ext cx="4118706" cy="3851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756" t="9259" r="74487" b="14160"/>
          <a:stretch/>
        </p:blipFill>
        <p:spPr>
          <a:xfrm>
            <a:off x="6400801" y="-1663"/>
            <a:ext cx="4118706" cy="38982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54994" y="0"/>
            <a:ext cx="20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Callisto</a:t>
            </a:r>
            <a:r>
              <a:rPr lang="en-US" dirty="0" smtClean="0"/>
              <a:t> -21.58 km/s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500127" y="579779"/>
            <a:ext cx="1412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-17.8 km/s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3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6" y="902501"/>
            <a:ext cx="5851070" cy="46808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509" y="890886"/>
            <a:ext cx="5865590" cy="46924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6958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Sodium and Oxygen, 0 - 35 min ingress into eclipse, March 20, 2018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0723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9210</TotalTime>
  <Words>251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Schmidt</dc:creator>
  <cp:lastModifiedBy>Schmidt, Carl Andrew</cp:lastModifiedBy>
  <cp:revision>37</cp:revision>
  <dcterms:created xsi:type="dcterms:W3CDTF">2018-12-28T00:30:18Z</dcterms:created>
  <dcterms:modified xsi:type="dcterms:W3CDTF">2019-07-04T18:12:35Z</dcterms:modified>
</cp:coreProperties>
</file>